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4784D-A38F-4F3C-9D1A-FADCA23B553E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EE09B-69C0-4CB4-AD91-3AF886DB59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349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EE09B-69C0-4CB4-AD91-3AF886DB593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484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6915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2096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9789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92736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57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13853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66591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19601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2968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221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3407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817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8963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2801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256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9005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157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856992-0187-4F7F-A82C-97D91B49AE7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DEE629-7430-42E2-9BB6-D664B2E412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304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TYuTjolFz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hyperlink" Target="https://www.youtube.com/watch?v=EGIO9J2r1pU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JFx7R4IgL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lNdlfGexh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3146D5-E355-1ACD-8B3F-8993ABFBA6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Bulgária történelme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076625-07F0-52E0-8079-90EB737C4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Georgi Velev</a:t>
            </a:r>
          </a:p>
          <a:p>
            <a:r>
              <a:rPr lang="hu-HU" dirty="0"/>
              <a:t>ELTE BTK Szláv és Balti Filológiai Intézet</a:t>
            </a:r>
          </a:p>
          <a:p>
            <a:r>
              <a:rPr lang="hu-HU" dirty="0"/>
              <a:t>Szláv Filológiai Tanszék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280873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="" xmlns:a16="http://schemas.microsoft.com/office/drawing/2014/main" id="{7E61F402-3445-458A-9A2B-D28FD28839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673C096-95AE-4644-B76C-1DF1B667DC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77A91835-418B-4867-87D7-1376A57F3F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65B511A1-E0EC-49FE-8068-9DA29CD00E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A61BC5F-ADA4-4DBA-9C6B-E17E0B82EC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1CE6F7D2-ACED-47D2-BEFD-FB26F75374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FF0A0A-08A0-2CD7-BFB6-536B86B8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hu-HU" sz="2800" dirty="0">
                <a:solidFill>
                  <a:srgbClr val="262626"/>
                </a:solidFill>
              </a:rPr>
              <a:t>A középkori Bulgária születése</a:t>
            </a:r>
            <a:endParaRPr lang="en-US" sz="2800" dirty="0">
              <a:solidFill>
                <a:srgbClr val="262626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2BE880E9-2B86-4CDB-B5B7-308745CDD1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8">
            <a:extLst>
              <a:ext uri="{FF2B5EF4-FFF2-40B4-BE49-F238E27FC236}">
                <a16:creationId xmlns="" xmlns:a16="http://schemas.microsoft.com/office/drawing/2014/main" id="{5E0D4ABD-2F50-E7E9-BEED-E22475553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hu-HU" sz="1600" dirty="0">
                <a:solidFill>
                  <a:srgbClr val="262626"/>
                </a:solidFill>
              </a:rPr>
              <a:t>681-ben </a:t>
            </a:r>
            <a:r>
              <a:rPr lang="hu-HU" sz="1600" dirty="0" smtClean="0">
                <a:solidFill>
                  <a:srgbClr val="262626"/>
                </a:solidFill>
              </a:rPr>
              <a:t>jött létre </a:t>
            </a:r>
            <a:r>
              <a:rPr lang="hu-HU" sz="1600" dirty="0">
                <a:solidFill>
                  <a:srgbClr val="262626"/>
                </a:solidFill>
              </a:rPr>
              <a:t>az ún. </a:t>
            </a:r>
            <a:r>
              <a:rPr lang="hu-HU" sz="1600" b="1" dirty="0">
                <a:solidFill>
                  <a:srgbClr val="262626"/>
                </a:solidFill>
              </a:rPr>
              <a:t>Első Bolgár Állam</a:t>
            </a:r>
            <a:r>
              <a:rPr lang="hu-HU" sz="1600" dirty="0">
                <a:solidFill>
                  <a:srgbClr val="262626"/>
                </a:solidFill>
              </a:rPr>
              <a:t>, amelynek </a:t>
            </a:r>
            <a:r>
              <a:rPr lang="hu-HU" sz="1600" dirty="0" smtClean="0">
                <a:solidFill>
                  <a:srgbClr val="262626"/>
                </a:solidFill>
              </a:rPr>
              <a:t>az első </a:t>
            </a:r>
            <a:r>
              <a:rPr lang="hu-HU" sz="1600" dirty="0" smtClean="0">
                <a:solidFill>
                  <a:srgbClr val="262626"/>
                </a:solidFill>
              </a:rPr>
              <a:t>uralkodója </a:t>
            </a:r>
            <a:r>
              <a:rPr lang="hu-HU" sz="1600" b="1" i="1" dirty="0" err="1" smtClean="0">
                <a:solidFill>
                  <a:srgbClr val="262626"/>
                </a:solidFill>
              </a:rPr>
              <a:t>Aszparuh</a:t>
            </a:r>
            <a:r>
              <a:rPr lang="hu-HU" sz="1600" dirty="0" smtClean="0">
                <a:solidFill>
                  <a:srgbClr val="262626"/>
                </a:solidFill>
              </a:rPr>
              <a:t> lett.</a:t>
            </a:r>
            <a:endParaRPr lang="hu-HU" sz="1600" dirty="0">
              <a:solidFill>
                <a:srgbClr val="26262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hu-HU" sz="1600" dirty="0">
                <a:solidFill>
                  <a:srgbClr val="262626"/>
                </a:solidFill>
              </a:rPr>
              <a:t>Az ország első fővárosa a mai Északkelet-Bulgáriában található </a:t>
            </a:r>
            <a:r>
              <a:rPr lang="hu-HU" sz="1600" b="1" i="1" dirty="0" err="1" smtClean="0">
                <a:solidFill>
                  <a:srgbClr val="262626"/>
                </a:solidFill>
              </a:rPr>
              <a:t>Pliszka</a:t>
            </a:r>
            <a:r>
              <a:rPr lang="hu-HU" sz="1600" dirty="0" smtClean="0">
                <a:solidFill>
                  <a:srgbClr val="262626"/>
                </a:solidFill>
              </a:rPr>
              <a:t> lett.</a:t>
            </a:r>
            <a:endParaRPr lang="hu-HU" sz="1600" dirty="0">
              <a:solidFill>
                <a:srgbClr val="26262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hu-HU" sz="1600" dirty="0">
                <a:solidFill>
                  <a:srgbClr val="262626"/>
                </a:solidFill>
              </a:rPr>
              <a:t>A Balkán-félszigeten élő </a:t>
            </a:r>
            <a:r>
              <a:rPr lang="hu-HU" sz="1600" b="1" dirty="0">
                <a:solidFill>
                  <a:srgbClr val="262626"/>
                </a:solidFill>
              </a:rPr>
              <a:t>szlávok</a:t>
            </a:r>
            <a:r>
              <a:rPr lang="hu-HU" sz="1600" dirty="0">
                <a:solidFill>
                  <a:srgbClr val="262626"/>
                </a:solidFill>
              </a:rPr>
              <a:t> egy jelentős része elismerte a bolgár uralkodó hatalmát. </a:t>
            </a:r>
            <a:endParaRPr lang="en-US" sz="1600" dirty="0">
              <a:solidFill>
                <a:srgbClr val="262626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1917E73-4810-58FD-90A4-859D8761F0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85" y="1338945"/>
            <a:ext cx="6168063" cy="4452256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="" xmlns:p14="http://schemas.microsoft.com/office/powerpoint/2010/main" val="2470507318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6FB312-1F64-3962-B404-3D8A02AF7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Első Bolgár Cárság I.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A366B7-5F99-3C6B-8825-452310CB2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hu-HU" sz="2000" dirty="0"/>
              <a:t>Az Első Bolgár Cárság történetének egyik legfontosabb pillanata a </a:t>
            </a:r>
            <a:r>
              <a:rPr lang="hu-HU" sz="2000" b="1" dirty="0"/>
              <a:t>kereszténység </a:t>
            </a:r>
            <a:r>
              <a:rPr lang="hu-HU" sz="2000" dirty="0"/>
              <a:t>felvétele volt, amelyre Borisz-Mihály (852–889) uralkodó alatt került sor a </a:t>
            </a:r>
            <a:r>
              <a:rPr lang="hu-HU" sz="2000" b="1" i="1" dirty="0"/>
              <a:t>864–866</a:t>
            </a:r>
            <a:r>
              <a:rPr lang="hu-HU" sz="2000" dirty="0"/>
              <a:t> közötti időszakban.</a:t>
            </a:r>
          </a:p>
          <a:p>
            <a:pPr algn="just">
              <a:lnSpc>
                <a:spcPct val="150000"/>
              </a:lnSpc>
            </a:pPr>
            <a:r>
              <a:rPr lang="hu-HU" sz="2000" dirty="0"/>
              <a:t>886-ban Borisz Bulgáriába fogadta </a:t>
            </a:r>
            <a:r>
              <a:rPr lang="hu-HU" sz="2000" b="1" dirty="0"/>
              <a:t>Szent Konsztantin-Cirill és Szent Metód tanítványait</a:t>
            </a:r>
            <a:r>
              <a:rPr lang="hu-HU" sz="2000" dirty="0"/>
              <a:t>, akik tevékenységükkel döntő módon hozzájárultak ahhoz, hogy az ország a </a:t>
            </a:r>
            <a:r>
              <a:rPr lang="hu-HU" sz="2000" b="1" i="1" dirty="0"/>
              <a:t>szláv (bolgár) írásbeliség </a:t>
            </a:r>
            <a:r>
              <a:rPr lang="hu-HU" sz="2000" dirty="0"/>
              <a:t>központjává váljon. </a:t>
            </a:r>
          </a:p>
          <a:p>
            <a:pPr algn="just">
              <a:lnSpc>
                <a:spcPct val="150000"/>
              </a:lnSpc>
            </a:pPr>
            <a:r>
              <a:rPr lang="hu-HU" sz="2000" dirty="0"/>
              <a:t>A 893-ban megtartott preszlavi népi gyűlés, többek között, amellett is döntött, hogy a régi, pogány hagyományokhoz kötődő Pliszka helyett </a:t>
            </a:r>
            <a:r>
              <a:rPr lang="hu-HU" sz="2000" b="1" dirty="0"/>
              <a:t>Preszlav</a:t>
            </a:r>
            <a:r>
              <a:rPr lang="hu-HU" sz="2000" dirty="0"/>
              <a:t> lesz az ország új fővárosa, az állam és az egyház hivatalos nyelve pedig az </a:t>
            </a:r>
            <a:r>
              <a:rPr lang="hu-HU" sz="2000" b="1" i="1" dirty="0"/>
              <a:t>óbolgár</a:t>
            </a:r>
            <a:r>
              <a:rPr lang="hu-HU" sz="2000" dirty="0"/>
              <a:t> lett.</a:t>
            </a:r>
            <a:endParaRPr lang="bg-BG" sz="2000" dirty="0"/>
          </a:p>
          <a:p>
            <a:pPr algn="just">
              <a:lnSpc>
                <a:spcPct val="150000"/>
              </a:lnSpc>
            </a:pPr>
            <a:r>
              <a:rPr lang="en-US" sz="2000" dirty="0"/>
              <a:t>https://www.youtube.com/watch?v=eHZQykRsw_k</a:t>
            </a:r>
          </a:p>
        </p:txBody>
      </p:sp>
    </p:spTree>
    <p:extLst>
      <p:ext uri="{BB962C8B-B14F-4D97-AF65-F5344CB8AC3E}">
        <p14:creationId xmlns="" xmlns:p14="http://schemas.microsoft.com/office/powerpoint/2010/main" val="206915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33F0879-3DA0-4CB8-B35E-A0AD4255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24D2183-F388-476E-92A9-D6639D6985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43462E7-1698-4B21-BE89-AEFAC7C2F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9152AB-EECE-D7F5-147D-94677E18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anchor="b">
            <a:normAutofit/>
          </a:bodyPr>
          <a:lstStyle/>
          <a:p>
            <a:r>
              <a:rPr lang="hu-HU" sz="2800" dirty="0"/>
              <a:t>Az Első Bolgár Cárság II.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5951D23A-6155-6E94-2C69-9927A6613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287" y="2430471"/>
            <a:ext cx="2835464" cy="355203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hu-HU" sz="1800" dirty="0"/>
              <a:t>Az Első Bolgár Cárság Borisz fia, </a:t>
            </a:r>
            <a:r>
              <a:rPr lang="hu-HU" sz="1800" b="1" dirty="0"/>
              <a:t>Szimeon </a:t>
            </a:r>
            <a:r>
              <a:rPr lang="hu-HU" sz="1800" dirty="0"/>
              <a:t>(893–927) alatt érte el a csúcspontját. Az ő uralkodása </a:t>
            </a:r>
            <a:r>
              <a:rPr lang="hu-HU" sz="1800" b="1" i="1" dirty="0"/>
              <a:t>politikai és kulturális fellendülés </a:t>
            </a:r>
            <a:r>
              <a:rPr lang="hu-HU" sz="1800" dirty="0"/>
              <a:t>időszakának tekinthető.</a:t>
            </a:r>
            <a:endParaRPr lang="en-US" sz="1800" dirty="0"/>
          </a:p>
          <a:p>
            <a:pPr algn="just"/>
            <a:r>
              <a:rPr lang="hu-HU" sz="1800" dirty="0">
                <a:solidFill>
                  <a:srgbClr val="262626"/>
                </a:solidFill>
              </a:rPr>
              <a:t>Politikájának köszönhetően Bulgária Délkelet-Európia egyik fő politikai tényezőjévé vált.</a:t>
            </a:r>
            <a:endParaRPr lang="bg-BG" sz="1800" dirty="0">
              <a:solidFill>
                <a:srgbClr val="262626"/>
              </a:solidFill>
            </a:endParaRPr>
          </a:p>
          <a:p>
            <a:pPr algn="just"/>
            <a:r>
              <a:rPr lang="hu-HU" sz="1800" dirty="0">
                <a:solidFill>
                  <a:srgbClr val="262626"/>
                </a:solidFill>
              </a:rPr>
              <a:t>Szimeon által vezetett </a:t>
            </a:r>
            <a:r>
              <a:rPr lang="hu-HU" sz="1800" b="1" dirty="0">
                <a:solidFill>
                  <a:srgbClr val="262626"/>
                </a:solidFill>
              </a:rPr>
              <a:t>számos háború </a:t>
            </a:r>
            <a:r>
              <a:rPr lang="hu-HU" sz="1800" dirty="0">
                <a:solidFill>
                  <a:srgbClr val="262626"/>
                </a:solidFill>
              </a:rPr>
              <a:t>azonban kimerítette az ország erejét, Bulgáriát ugyannakkor </a:t>
            </a:r>
            <a:r>
              <a:rPr lang="hu-HU" sz="1800" b="1" dirty="0">
                <a:solidFill>
                  <a:srgbClr val="262626"/>
                </a:solidFill>
              </a:rPr>
              <a:t>külső támadások </a:t>
            </a:r>
            <a:r>
              <a:rPr lang="hu-HU" sz="1800" dirty="0">
                <a:solidFill>
                  <a:srgbClr val="262626"/>
                </a:solidFill>
              </a:rPr>
              <a:t>(magyarok, besenyők) is érték.</a:t>
            </a:r>
            <a:endParaRPr lang="en-US" sz="1800" dirty="0">
              <a:solidFill>
                <a:srgbClr val="262626"/>
              </a:solidFill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6C22FCAC-D7EC-4A52-B153-FF761E2235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7976535-9556-C239-0AD6-7CFD6479C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413657"/>
            <a:ext cx="4898571" cy="6063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49315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F6D81C7-B083-478E-82FE-089A8CB72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398EDA2-4889-433D-AC01-5214D79764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099D46A-AF52-46FD-938B-D31189460A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933E919-C473-4F0E-9DBC-CC65FC9E92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FBBF3BDD-5C99-4FDC-BBCB-E711359D93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06B54F2-CD11-4359-A7D6-DA7C76C09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33F0879-3DA0-4CB8-B35E-A0AD4255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24D2183-F388-476E-92A9-D6639D6985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43462E7-1698-4B21-BE89-AEFAC7C2F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7BB82-B4D5-EEA6-26FA-DB635BA3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2800" dirty="0"/>
              <a:t>Az Első Bolgár Cárság III.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C6FFC2-019A-8468-539F-A2F317F30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141" y="2430471"/>
            <a:ext cx="2835464" cy="355203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just"/>
            <a:r>
              <a:rPr lang="hu-HU" sz="1800" dirty="0">
                <a:solidFill>
                  <a:srgbClr val="262626"/>
                </a:solidFill>
              </a:rPr>
              <a:t>Az újabb bolgár–bizánci háborúkban </a:t>
            </a:r>
            <a:r>
              <a:rPr lang="hu-HU" sz="1800" b="1" dirty="0">
                <a:solidFill>
                  <a:srgbClr val="262626"/>
                </a:solidFill>
              </a:rPr>
              <a:t>Bulgária fokozotosan defenzívába szorult </a:t>
            </a:r>
            <a:r>
              <a:rPr lang="hu-HU" sz="1800" dirty="0">
                <a:solidFill>
                  <a:srgbClr val="262626"/>
                </a:solidFill>
              </a:rPr>
              <a:t>a Bizánci Birodalommal szemben.</a:t>
            </a:r>
          </a:p>
          <a:p>
            <a:pPr algn="just"/>
            <a:r>
              <a:rPr lang="hu-HU" sz="1800" dirty="0">
                <a:solidFill>
                  <a:srgbClr val="262626"/>
                </a:solidFill>
              </a:rPr>
              <a:t>Miután a bizánciaknak sikerült elfoglalniuk Preszlav városát, az ország új fővárosa </a:t>
            </a:r>
            <a:r>
              <a:rPr lang="hu-HU" sz="1800" b="1" i="1" dirty="0">
                <a:solidFill>
                  <a:srgbClr val="262626"/>
                </a:solidFill>
              </a:rPr>
              <a:t>Ohrid </a:t>
            </a:r>
            <a:r>
              <a:rPr lang="hu-HU" sz="1800" dirty="0">
                <a:solidFill>
                  <a:srgbClr val="262626"/>
                </a:solidFill>
              </a:rPr>
              <a:t>lett.</a:t>
            </a:r>
          </a:p>
          <a:p>
            <a:pPr algn="just"/>
            <a:r>
              <a:rPr lang="hu-HU" sz="1800" dirty="0">
                <a:solidFill>
                  <a:srgbClr val="262626"/>
                </a:solidFill>
              </a:rPr>
              <a:t>Onnan irányították az ország védelmét Sámuel, Gavril Radomir és Ivan Vladiszlav bolgár uralkodók, de </a:t>
            </a:r>
            <a:r>
              <a:rPr lang="hu-HU" sz="1800" b="1" dirty="0">
                <a:solidFill>
                  <a:srgbClr val="262626"/>
                </a:solidFill>
              </a:rPr>
              <a:t>1018-ban </a:t>
            </a:r>
            <a:r>
              <a:rPr lang="hu-HU" sz="1800" dirty="0">
                <a:solidFill>
                  <a:srgbClr val="262626"/>
                </a:solidFill>
              </a:rPr>
              <a:t>Bulgária bizánci fennhatóság alá került. Ezzel </a:t>
            </a:r>
            <a:r>
              <a:rPr lang="hu-HU" sz="1800" b="1" dirty="0">
                <a:solidFill>
                  <a:srgbClr val="262626"/>
                </a:solidFill>
              </a:rPr>
              <a:t>véget ért az Első Bolgár Cárság története</a:t>
            </a:r>
            <a:r>
              <a:rPr lang="hu-HU" sz="1800" dirty="0">
                <a:solidFill>
                  <a:srgbClr val="262626"/>
                </a:solidFill>
              </a:rPr>
              <a:t>.</a:t>
            </a:r>
            <a:endParaRPr lang="en-US" sz="1800" dirty="0">
              <a:solidFill>
                <a:srgbClr val="262626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6C22FCAC-D7EC-4A52-B153-FF761E2235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354ECC04-DCF7-522F-8BEC-BCB773C7E7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10" y="628867"/>
            <a:ext cx="6098041" cy="55492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6335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7DAF68-501C-FDE3-2E62-91D77626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Második Bolgár Cárság I.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763B10-A775-56B0-E48D-B80F631EA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dirty="0"/>
              <a:t>Bulgária csaknem 200 éven keresztül a Bizánci Birodalom része maradt.</a:t>
            </a:r>
          </a:p>
          <a:p>
            <a:pPr>
              <a:lnSpc>
                <a:spcPct val="150000"/>
              </a:lnSpc>
            </a:pPr>
            <a:r>
              <a:rPr lang="hu-HU" dirty="0"/>
              <a:t>Egy 1185-ben kitört felkelésnek köszönhetően a bolgároknak sikerült visszaszerezniük az önállóságukat. Létrejött az ún. </a:t>
            </a:r>
            <a:r>
              <a:rPr lang="hu-HU" b="1" dirty="0"/>
              <a:t>Második Bolgár Cárság</a:t>
            </a:r>
            <a:r>
              <a:rPr lang="hu-HU" dirty="0"/>
              <a:t>.</a:t>
            </a:r>
          </a:p>
          <a:p>
            <a:pPr>
              <a:lnSpc>
                <a:spcPct val="150000"/>
              </a:lnSpc>
            </a:pPr>
            <a:r>
              <a:rPr lang="hu-HU" dirty="0"/>
              <a:t>Az ország új fővárosa </a:t>
            </a:r>
            <a:r>
              <a:rPr lang="hu-HU" b="1" dirty="0"/>
              <a:t>Tarnovo</a:t>
            </a:r>
            <a:r>
              <a:rPr lang="hu-HU" dirty="0"/>
              <a:t> lett.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hlinkClick r:id="rId2"/>
              </a:rPr>
              <a:t>https://www.youtube.com/watch?v=zTYuTjolFzg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455348811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F6D81C7-B083-478E-82FE-089A8CB72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398EDA2-4889-433D-AC01-5214D79764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099D46A-AF52-46FD-938B-D31189460A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933E919-C473-4F0E-9DBC-CC65FC9E92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FBBF3BDD-5C99-4FDC-BBCB-E711359D93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06B54F2-CD11-4359-A7D6-DA7C76C09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33F0879-3DA0-4CB8-B35E-A0AD4255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24D2183-F388-476E-92A9-D6639D6985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43462E7-1698-4B21-BE89-AEFAC7C2F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0E88B9-AB71-06EC-59C9-3E723529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2800" dirty="0"/>
              <a:t>A Második Bolgár Cárság II.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78B2D9-2EA4-D030-A873-90279E86A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141" y="2430471"/>
            <a:ext cx="2835464" cy="355203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just"/>
            <a:r>
              <a:rPr lang="en-US" sz="1800" dirty="0">
                <a:solidFill>
                  <a:srgbClr val="262626"/>
                </a:solidFill>
              </a:rPr>
              <a:t>A </a:t>
            </a:r>
            <a:r>
              <a:rPr lang="en-US" sz="1800" dirty="0" err="1">
                <a:solidFill>
                  <a:srgbClr val="262626"/>
                </a:solidFill>
              </a:rPr>
              <a:t>Második</a:t>
            </a:r>
            <a:r>
              <a:rPr lang="en-US" sz="1800" dirty="0">
                <a:solidFill>
                  <a:srgbClr val="262626"/>
                </a:solidFill>
              </a:rPr>
              <a:t> Bolgár </a:t>
            </a:r>
            <a:r>
              <a:rPr lang="en-US" sz="1800" dirty="0" err="1">
                <a:solidFill>
                  <a:srgbClr val="262626"/>
                </a:solidFill>
              </a:rPr>
              <a:t>Cárság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dirty="0" err="1">
                <a:solidFill>
                  <a:srgbClr val="262626"/>
                </a:solidFill>
              </a:rPr>
              <a:t>fénykora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b="1" dirty="0">
                <a:solidFill>
                  <a:srgbClr val="262626"/>
                </a:solidFill>
              </a:rPr>
              <a:t>II. Ivan </a:t>
            </a:r>
            <a:r>
              <a:rPr lang="en-US" sz="1800" b="1" dirty="0" err="1">
                <a:solidFill>
                  <a:srgbClr val="262626"/>
                </a:solidFill>
              </a:rPr>
              <a:t>Aszen</a:t>
            </a:r>
            <a:r>
              <a:rPr lang="en-US" sz="1800" b="1" dirty="0">
                <a:solidFill>
                  <a:srgbClr val="262626"/>
                </a:solidFill>
              </a:rPr>
              <a:t> </a:t>
            </a:r>
            <a:r>
              <a:rPr lang="en-US" sz="1800" dirty="0">
                <a:solidFill>
                  <a:srgbClr val="262626"/>
                </a:solidFill>
              </a:rPr>
              <a:t>(1218–1241) </a:t>
            </a:r>
            <a:r>
              <a:rPr lang="en-US" sz="1800" dirty="0" err="1">
                <a:solidFill>
                  <a:srgbClr val="262626"/>
                </a:solidFill>
              </a:rPr>
              <a:t>uralkodásához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dirty="0" err="1">
                <a:solidFill>
                  <a:srgbClr val="262626"/>
                </a:solidFill>
              </a:rPr>
              <a:t>köthető</a:t>
            </a:r>
            <a:r>
              <a:rPr lang="en-US" sz="1800" dirty="0">
                <a:solidFill>
                  <a:srgbClr val="262626"/>
                </a:solidFill>
              </a:rPr>
              <a:t>.</a:t>
            </a:r>
            <a:endParaRPr lang="hu-HU" sz="1800" dirty="0">
              <a:solidFill>
                <a:srgbClr val="262626"/>
              </a:solidFill>
            </a:endParaRPr>
          </a:p>
          <a:p>
            <a:pPr algn="just"/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hu-HU" sz="1800" dirty="0">
                <a:solidFill>
                  <a:srgbClr val="262626"/>
                </a:solidFill>
              </a:rPr>
              <a:t>Uralkodása nemcsak a </a:t>
            </a:r>
            <a:r>
              <a:rPr lang="hu-HU" sz="1800" b="1" i="1" dirty="0">
                <a:solidFill>
                  <a:srgbClr val="262626"/>
                </a:solidFill>
              </a:rPr>
              <a:t>politikai hegemónia és területszerzés </a:t>
            </a:r>
            <a:r>
              <a:rPr lang="hu-HU" sz="1800" dirty="0">
                <a:solidFill>
                  <a:srgbClr val="262626"/>
                </a:solidFill>
              </a:rPr>
              <a:t>időszakűnak tekinthető, hanem </a:t>
            </a:r>
            <a:r>
              <a:rPr lang="hu-HU" sz="1800" b="1" i="1" dirty="0">
                <a:solidFill>
                  <a:srgbClr val="262626"/>
                </a:solidFill>
              </a:rPr>
              <a:t>jelentős gazdasági és kulturális fellendülést </a:t>
            </a:r>
            <a:r>
              <a:rPr lang="hu-HU" sz="1800" dirty="0">
                <a:solidFill>
                  <a:srgbClr val="262626"/>
                </a:solidFill>
              </a:rPr>
              <a:t>is hozott magával.</a:t>
            </a:r>
          </a:p>
          <a:p>
            <a:pPr algn="just"/>
            <a:r>
              <a:rPr lang="hu-HU" sz="1800" dirty="0">
                <a:solidFill>
                  <a:srgbClr val="262626"/>
                </a:solidFill>
              </a:rPr>
              <a:t>II. Ivan Aszen halála után az ország </a:t>
            </a:r>
            <a:r>
              <a:rPr lang="hu-HU" sz="1800" b="1" i="1" dirty="0">
                <a:solidFill>
                  <a:srgbClr val="262626"/>
                </a:solidFill>
              </a:rPr>
              <a:t>a politikai instabilitás időszakába </a:t>
            </a:r>
            <a:r>
              <a:rPr lang="hu-HU" sz="1800" dirty="0">
                <a:solidFill>
                  <a:srgbClr val="262626"/>
                </a:solidFill>
              </a:rPr>
              <a:t>lépett.</a:t>
            </a:r>
            <a:endParaRPr lang="en-US" sz="1800" dirty="0">
              <a:solidFill>
                <a:srgbClr val="262626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6C22FCAC-D7EC-4A52-B153-FF761E2235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8640028B-07F3-27FD-3BD0-0269EC12F7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5" y="391886"/>
            <a:ext cx="6181498" cy="59874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642050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526010-8563-9102-CC6C-BC44702F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A Második Bolgár Cárság II.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CE1FE6-442B-11B9-470A-3957D1296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hu-HU" dirty="0"/>
              <a:t>A 14. század közepén az </a:t>
            </a:r>
            <a:r>
              <a:rPr lang="hu-HU" b="1" dirty="0"/>
              <a:t>oszmán-törököknek</a:t>
            </a:r>
            <a:r>
              <a:rPr lang="hu-HU" dirty="0"/>
              <a:t> sikerült lábukat </a:t>
            </a:r>
            <a:r>
              <a:rPr lang="hu-HU" dirty="0" smtClean="0"/>
              <a:t>a Balkán-félszigetre betenni </a:t>
            </a:r>
            <a:r>
              <a:rPr lang="hu-HU" dirty="0"/>
              <a:t>és mindössze néhány évtized alatt hatalmuk alá vetették a térség egy jelentős részét.</a:t>
            </a:r>
          </a:p>
          <a:p>
            <a:pPr algn="just">
              <a:lnSpc>
                <a:spcPct val="150000"/>
              </a:lnSpc>
            </a:pPr>
            <a:r>
              <a:rPr lang="hu-HU" b="1" dirty="0"/>
              <a:t>1396-ban</a:t>
            </a:r>
            <a:r>
              <a:rPr lang="hu-HU" dirty="0"/>
              <a:t> Bulgáriát az Oszmán-Török Birodalomhoz csatolták, az ország </a:t>
            </a:r>
            <a:r>
              <a:rPr lang="hu-HU" b="1" dirty="0"/>
              <a:t>csaknem 500 évig </a:t>
            </a:r>
            <a:r>
              <a:rPr lang="hu-HU" dirty="0"/>
              <a:t>elvesztette a függetlenéségét.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9437717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33F0879-3DA0-4CB8-B35E-A0AD4255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24D2183-F388-476E-92A9-D6639D6985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43462E7-1698-4B21-BE89-AEFAC7C2F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9BB811-072E-57DA-B51A-5F106015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anchor="b">
            <a:normAutofit/>
          </a:bodyPr>
          <a:lstStyle/>
          <a:p>
            <a:r>
              <a:rPr lang="hu-HU" sz="2800" dirty="0">
                <a:solidFill>
                  <a:srgbClr val="262626"/>
                </a:solidFill>
              </a:rPr>
              <a:t>Bulgária oszmán uralom alatt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AD5A2AF6-5B73-9E04-9233-767F61C03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1" y="2430471"/>
            <a:ext cx="2835464" cy="3552039"/>
          </a:xfrm>
        </p:spPr>
        <p:txBody>
          <a:bodyPr>
            <a:normAutofit fontScale="85000" lnSpcReduction="20000"/>
          </a:bodyPr>
          <a:lstStyle/>
          <a:p>
            <a:r>
              <a:rPr lang="hu-HU" sz="1800" dirty="0">
                <a:solidFill>
                  <a:srgbClr val="262626"/>
                </a:solidFill>
              </a:rPr>
              <a:t>Bulgáriában ez az időszak </a:t>
            </a:r>
            <a:r>
              <a:rPr lang="hu-HU" sz="1800" b="1" dirty="0">
                <a:solidFill>
                  <a:srgbClr val="262626"/>
                </a:solidFill>
              </a:rPr>
              <a:t>török rabság </a:t>
            </a:r>
            <a:r>
              <a:rPr lang="hu-HU" sz="1800" dirty="0">
                <a:solidFill>
                  <a:srgbClr val="262626"/>
                </a:solidFill>
              </a:rPr>
              <a:t>alatt néven ismert.</a:t>
            </a:r>
          </a:p>
          <a:p>
            <a:r>
              <a:rPr lang="hu-HU" sz="1800" dirty="0">
                <a:solidFill>
                  <a:srgbClr val="262626"/>
                </a:solidFill>
              </a:rPr>
              <a:t>Az Oszmán Birodalom fővárosa 1453-ben </a:t>
            </a:r>
            <a:r>
              <a:rPr lang="hu-HU" sz="1800" b="1" dirty="0">
                <a:solidFill>
                  <a:srgbClr val="262626"/>
                </a:solidFill>
              </a:rPr>
              <a:t>Isztambul</a:t>
            </a:r>
            <a:r>
              <a:rPr lang="hu-HU" sz="1800" dirty="0">
                <a:solidFill>
                  <a:srgbClr val="262626"/>
                </a:solidFill>
              </a:rPr>
              <a:t> (az egykori Konstantinápoly) lett.</a:t>
            </a:r>
          </a:p>
          <a:p>
            <a:pPr algn="just"/>
            <a:r>
              <a:rPr lang="hu-HU" sz="1800" dirty="0">
                <a:solidFill>
                  <a:srgbClr val="262626"/>
                </a:solidFill>
              </a:rPr>
              <a:t>Az oszmán hódítás elsősorban azt eredményezte, hogy Bulgáriában </a:t>
            </a:r>
            <a:r>
              <a:rPr lang="hu-HU" sz="1800" b="1" i="1" dirty="0">
                <a:solidFill>
                  <a:srgbClr val="262626"/>
                </a:solidFill>
              </a:rPr>
              <a:t>megszűnt a több évszázados államiság hagyománya</a:t>
            </a:r>
            <a:r>
              <a:rPr lang="hu-HU" sz="1800" dirty="0">
                <a:solidFill>
                  <a:srgbClr val="262626"/>
                </a:solidFill>
              </a:rPr>
              <a:t>, a különböző oszmánellenes felkelések nem jártak sikerrel.</a:t>
            </a:r>
          </a:p>
          <a:p>
            <a:pPr algn="just"/>
            <a:r>
              <a:rPr lang="hu-HU" sz="1800" dirty="0">
                <a:solidFill>
                  <a:srgbClr val="262626"/>
                </a:solidFill>
              </a:rPr>
              <a:t>Az állam hivatalos nyelve a </a:t>
            </a:r>
            <a:r>
              <a:rPr lang="hu-HU" sz="1800" b="1" dirty="0">
                <a:solidFill>
                  <a:srgbClr val="262626"/>
                </a:solidFill>
              </a:rPr>
              <a:t>török</a:t>
            </a:r>
            <a:r>
              <a:rPr lang="hu-HU" sz="1800" dirty="0">
                <a:solidFill>
                  <a:srgbClr val="262626"/>
                </a:solidFill>
              </a:rPr>
              <a:t>, az egyházé pedig a </a:t>
            </a:r>
            <a:r>
              <a:rPr lang="hu-HU" sz="1800" b="1" dirty="0">
                <a:solidFill>
                  <a:srgbClr val="262626"/>
                </a:solidFill>
              </a:rPr>
              <a:t>görög</a:t>
            </a:r>
            <a:r>
              <a:rPr lang="hu-HU" sz="1800" dirty="0">
                <a:solidFill>
                  <a:srgbClr val="262626"/>
                </a:solidFill>
              </a:rPr>
              <a:t> lett.</a:t>
            </a:r>
            <a:endParaRPr lang="en-US" sz="1800" dirty="0">
              <a:solidFill>
                <a:srgbClr val="262626"/>
              </a:solidFill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6C22FCAC-D7EC-4A52-B153-FF761E2235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of the world">
            <a:extLst>
              <a:ext uri="{FF2B5EF4-FFF2-40B4-BE49-F238E27FC236}">
                <a16:creationId xmlns="" xmlns:a16="http://schemas.microsoft.com/office/drawing/2014/main" id="{BE119FD6-F326-B5EB-EDF6-E19F87170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972766"/>
            <a:ext cx="6705599" cy="52756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2922029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33F0879-3DA0-4CB8-B35E-A0AD4255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24D2183-F388-476E-92A9-D6639D6985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43462E7-1698-4B21-BE89-AEFAC7C2F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767801-1470-2C15-9AA6-6B641C06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anchor="b">
            <a:normAutofit/>
          </a:bodyPr>
          <a:lstStyle/>
          <a:p>
            <a:r>
              <a:rPr lang="hu-HU" sz="2400" dirty="0"/>
              <a:t>A Harmadik Bolgár Cárság I.</a:t>
            </a:r>
            <a:endParaRPr lang="en-US" sz="2400" dirty="0">
              <a:solidFill>
                <a:srgbClr val="262626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873C76CA-1916-09BC-60AC-BA1A77375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1" y="2430471"/>
            <a:ext cx="2835464" cy="355203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hu-HU" sz="1800" dirty="0">
                <a:solidFill>
                  <a:srgbClr val="262626"/>
                </a:solidFill>
              </a:rPr>
              <a:t>Az </a:t>
            </a:r>
            <a:r>
              <a:rPr lang="hu-HU" sz="1800" b="1" dirty="0">
                <a:solidFill>
                  <a:srgbClr val="262626"/>
                </a:solidFill>
              </a:rPr>
              <a:t>Orosz-Török Felszabadító Háború következtében 1878-ban </a:t>
            </a:r>
            <a:r>
              <a:rPr lang="hu-HU" sz="1800" dirty="0">
                <a:solidFill>
                  <a:srgbClr val="262626"/>
                </a:solidFill>
              </a:rPr>
              <a:t>Bulgária visszanyerte függetlenségét.</a:t>
            </a:r>
          </a:p>
          <a:p>
            <a:pPr algn="just"/>
            <a:r>
              <a:rPr lang="hu-HU" sz="1800" dirty="0">
                <a:solidFill>
                  <a:srgbClr val="262626"/>
                </a:solidFill>
              </a:rPr>
              <a:t>A Balkán-félsziget legerősebb hatalmává lett Bulgária megalakulása a </a:t>
            </a:r>
            <a:r>
              <a:rPr lang="hu-HU" sz="1800" b="1" dirty="0">
                <a:solidFill>
                  <a:srgbClr val="262626"/>
                </a:solidFill>
              </a:rPr>
              <a:t>Berlini kongresszushoz </a:t>
            </a:r>
            <a:r>
              <a:rPr lang="hu-HU" sz="1800" dirty="0">
                <a:solidFill>
                  <a:srgbClr val="262626"/>
                </a:solidFill>
              </a:rPr>
              <a:t>vezetett, amely három részre szakította az országot: létrejött egy vazallus </a:t>
            </a:r>
            <a:r>
              <a:rPr lang="hu-HU" sz="1800" b="1" i="1" dirty="0">
                <a:solidFill>
                  <a:srgbClr val="262626"/>
                </a:solidFill>
              </a:rPr>
              <a:t>Bolgár Fejedelemség</a:t>
            </a:r>
            <a:r>
              <a:rPr lang="hu-HU" sz="1800" dirty="0">
                <a:solidFill>
                  <a:srgbClr val="262626"/>
                </a:solidFill>
              </a:rPr>
              <a:t>, a bolgárok lakta </a:t>
            </a:r>
            <a:r>
              <a:rPr lang="hu-HU" sz="1800" b="1" i="1" dirty="0">
                <a:solidFill>
                  <a:srgbClr val="262626"/>
                </a:solidFill>
              </a:rPr>
              <a:t>Macedónia</a:t>
            </a:r>
            <a:r>
              <a:rPr lang="hu-HU" sz="1800" dirty="0">
                <a:solidFill>
                  <a:srgbClr val="262626"/>
                </a:solidFill>
              </a:rPr>
              <a:t> visszakerült az Oszmán Birodalomhoz, a Balkán-hegységtől délre eső terület, </a:t>
            </a:r>
            <a:r>
              <a:rPr lang="hu-HU" sz="1800" b="1" i="1" dirty="0">
                <a:solidFill>
                  <a:srgbClr val="262626"/>
                </a:solidFill>
              </a:rPr>
              <a:t>Kelet-Rumélia</a:t>
            </a:r>
            <a:r>
              <a:rPr lang="hu-HU" sz="1800" dirty="0">
                <a:solidFill>
                  <a:srgbClr val="262626"/>
                </a:solidFill>
              </a:rPr>
              <a:t> néven pedig autónomiát kapott.</a:t>
            </a:r>
            <a:endParaRPr lang="en-US" sz="1800" dirty="0">
              <a:solidFill>
                <a:srgbClr val="262626"/>
              </a:solidFill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6C22FCAC-D7EC-4A52-B153-FF761E2235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of different colors">
            <a:extLst>
              <a:ext uri="{FF2B5EF4-FFF2-40B4-BE49-F238E27FC236}">
                <a16:creationId xmlns="" xmlns:a16="http://schemas.microsoft.com/office/drawing/2014/main" id="{42232F1E-6D57-C4F7-225A-879F5FCFF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40" y="972767"/>
            <a:ext cx="6800074" cy="514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8328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11031-B9E7-96F8-432E-27C19712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A Harmadik Bolgár Cárság II.</a:t>
            </a:r>
            <a:endParaRPr lang="en-US" dirty="0"/>
          </a:p>
        </p:txBody>
      </p:sp>
      <p:pic>
        <p:nvPicPr>
          <p:cNvPr id="6" name="Content Placeholder 5" descr="A group of men in military uniforms">
            <a:extLst>
              <a:ext uri="{FF2B5EF4-FFF2-40B4-BE49-F238E27FC236}">
                <a16:creationId xmlns="" xmlns:a16="http://schemas.microsoft.com/office/drawing/2014/main" id="{53A82049-AEC8-105D-4CDB-A537228E87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32" y="2560639"/>
            <a:ext cx="5134668" cy="3230561"/>
          </a:xfrm>
        </p:spPr>
      </p:pic>
      <p:pic>
        <p:nvPicPr>
          <p:cNvPr id="8" name="Content Placeholder 7" descr="A map of the country&#10;&#10;AI-generated content may be incorrect.">
            <a:extLst>
              <a:ext uri="{FF2B5EF4-FFF2-40B4-BE49-F238E27FC236}">
                <a16:creationId xmlns="" xmlns:a16="http://schemas.microsoft.com/office/drawing/2014/main" id="{51448D70-31C0-B590-CF02-9DD44AF08E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57" y="2560639"/>
            <a:ext cx="4430486" cy="3224882"/>
          </a:xfrm>
        </p:spPr>
      </p:pic>
    </p:spTree>
    <p:extLst>
      <p:ext uri="{BB962C8B-B14F-4D97-AF65-F5344CB8AC3E}">
        <p14:creationId xmlns="" xmlns:p14="http://schemas.microsoft.com/office/powerpoint/2010/main" val="401452211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77E313-C166-03C6-22DF-EEF5FC76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mai Bulgária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20AE53-EE8D-C046-F1F2-31523FBF5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ország Délkelet-Európában, a Balkán-félsziget keleti felén található.</a:t>
            </a:r>
          </a:p>
          <a:p>
            <a:r>
              <a:rPr lang="hu-HU" dirty="0" smtClean="0"/>
              <a:t>Fővárosa: </a:t>
            </a:r>
            <a:r>
              <a:rPr lang="hu-HU" dirty="0"/>
              <a:t>Szófia</a:t>
            </a:r>
          </a:p>
          <a:p>
            <a:r>
              <a:rPr lang="hu-HU" dirty="0"/>
              <a:t>További jelentős települések: Plovdiv, Várna, Burgasz, Rusze, Veliko Tarnovo, Sztara Zagora, stb.</a:t>
            </a:r>
          </a:p>
          <a:p>
            <a:r>
              <a:rPr lang="hu-HU" dirty="0"/>
              <a:t>Terület: 110 994 km²</a:t>
            </a:r>
          </a:p>
          <a:p>
            <a:r>
              <a:rPr lang="hu-HU" dirty="0"/>
              <a:t>Népesség: 6 795 803 fő (2023-ban)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8817884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38A35A-5CCF-9894-381B-10EAF07D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A Harmadik Bolgár Cárság III.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7BB720-4A40-2372-127F-FCD2C1EAA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/>
              <a:t>A berlini diktátum rendelkezései ellenére a </a:t>
            </a:r>
            <a:r>
              <a:rPr lang="hu-HU" b="1" i="1" dirty="0"/>
              <a:t>Bolgár Fejedelemség </a:t>
            </a:r>
            <a:r>
              <a:rPr lang="hu-HU" dirty="0"/>
              <a:t>megkezdte </a:t>
            </a:r>
            <a:r>
              <a:rPr lang="hu-HU" dirty="0" smtClean="0"/>
              <a:t>önálló </a:t>
            </a:r>
            <a:r>
              <a:rPr lang="hu-HU" dirty="0"/>
              <a:t>politikai életét.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Az </a:t>
            </a:r>
            <a:r>
              <a:rPr lang="hu-HU" dirty="0" smtClean="0"/>
              <a:t>Alkotmányozó Nemzetgyűlés 1879-ben </a:t>
            </a:r>
            <a:r>
              <a:rPr lang="hu-HU" dirty="0"/>
              <a:t>szavazta meg </a:t>
            </a:r>
            <a:r>
              <a:rPr lang="hu-HU" dirty="0" smtClean="0"/>
              <a:t>a </a:t>
            </a:r>
            <a:r>
              <a:rPr lang="hu-HU" b="1" i="1" dirty="0"/>
              <a:t>Tarnovói Alkotmány</a:t>
            </a:r>
            <a:r>
              <a:rPr lang="hu-HU" dirty="0"/>
              <a:t> néven ismert alaptörvényt.</a:t>
            </a:r>
          </a:p>
          <a:p>
            <a:pPr>
              <a:lnSpc>
                <a:spcPct val="150000"/>
              </a:lnSpc>
            </a:pPr>
            <a:r>
              <a:rPr lang="hu-HU" dirty="0"/>
              <a:t>A Fejedelemség új fővárosa </a:t>
            </a:r>
            <a:r>
              <a:rPr lang="hu-HU" b="1" i="1" dirty="0"/>
              <a:t>Szófia</a:t>
            </a:r>
            <a:r>
              <a:rPr lang="hu-HU" dirty="0"/>
              <a:t> lett, </a:t>
            </a:r>
            <a:r>
              <a:rPr lang="hu-HU" b="1" i="1" dirty="0"/>
              <a:t>Alexander Battenberg (I. Alexander) </a:t>
            </a:r>
            <a:r>
              <a:rPr lang="hu-HU" dirty="0"/>
              <a:t>hesseni herceget pedig a Bolgár Fejedelemség első uralkodójának választották, 1887-ben a trónra egy másik német került: </a:t>
            </a:r>
            <a:r>
              <a:rPr lang="hu-HU" b="1" i="1" dirty="0"/>
              <a:t>Ferdinánd Sachen-Coburg-Gotha (I. Ferdinánd)</a:t>
            </a:r>
            <a:r>
              <a:rPr lang="hu-H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78360625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4018560-A1B9-4D3C-B032-951724CDD7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62B19BF-51B9-4290-AEA8-389BB41195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69940D90-AB68-4B4D-8001-839F3B28C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4E0E095C-2B33-4957-9D0D-EE4ABDE1EA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095A9A2-AE81-4840-9F6F-305708B87C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80E036D-DDAD-4AFE-AB68-D910280A76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6A9BC876-571A-45A6-93A3-FB2839CE66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F484B2EA-E61C-489C-A595-1601912470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9E987F02-C120-4654-AD1E-98AF4B643E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64E470B5-B546-4390-9A0D-408D49895E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D061B9CE-C400-4868-9385-01A0BBB98C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40C49D50-A49B-4F80-81C4-05BBCF4B5A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8500E2-167D-7704-F801-F424E884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A </a:t>
            </a:r>
            <a:r>
              <a:rPr lang="en-US" sz="4100" dirty="0" err="1"/>
              <a:t>Harmadik</a:t>
            </a:r>
            <a:r>
              <a:rPr lang="en-US" sz="4100" dirty="0"/>
              <a:t> Bolgár </a:t>
            </a:r>
            <a:r>
              <a:rPr lang="en-US" sz="4100" dirty="0" err="1"/>
              <a:t>Cárság</a:t>
            </a:r>
            <a:r>
              <a:rPr lang="en-US" sz="4100" dirty="0"/>
              <a:t> IV.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1124B3AE-D38B-4A63-B422-F9792E745B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11">
            <a:extLst>
              <a:ext uri="{FF2B5EF4-FFF2-40B4-BE49-F238E27FC236}">
                <a16:creationId xmlns="" xmlns:a16="http://schemas.microsoft.com/office/drawing/2014/main" id="{88906838-208E-41E6-5E4C-8090BD6A4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7385" y="2556932"/>
            <a:ext cx="6380065" cy="331893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1885</a:t>
            </a:r>
            <a:r>
              <a:rPr lang="hu-HU" sz="2000" dirty="0"/>
              <a:t>-ben, I. Alexander alatt proklamálták </a:t>
            </a:r>
            <a:r>
              <a:rPr lang="hu-HU" sz="2000" b="1" i="1" dirty="0"/>
              <a:t>az Egyesítést Kelet-Ruméliával</a:t>
            </a:r>
            <a:r>
              <a:rPr lang="hu-HU" sz="2000" dirty="0"/>
              <a:t> (a mai Dél-Bulgária), 1908-ban pedig I. Ferdinánd deklarálta a </a:t>
            </a:r>
            <a:r>
              <a:rPr lang="hu-HU" sz="2000" b="1" i="1" dirty="0"/>
              <a:t>bolgár állam függetlenségét </a:t>
            </a:r>
            <a:r>
              <a:rPr lang="hu-HU" sz="2000" dirty="0"/>
              <a:t>az Oszmán Birodalomtól, maga az uralkodó a </a:t>
            </a:r>
            <a:r>
              <a:rPr lang="hu-HU" sz="2000" b="1" i="1" dirty="0"/>
              <a:t>cári címet </a:t>
            </a:r>
            <a:r>
              <a:rPr lang="hu-HU" sz="2000" dirty="0"/>
              <a:t>vette fel.</a:t>
            </a:r>
          </a:p>
          <a:p>
            <a:pPr algn="just">
              <a:lnSpc>
                <a:spcPct val="150000"/>
              </a:lnSpc>
            </a:pPr>
            <a:r>
              <a:rPr lang="hu-HU" sz="2000" dirty="0"/>
              <a:t>Az </a:t>
            </a:r>
            <a:r>
              <a:rPr lang="hu-HU" sz="2000" b="1" i="1" dirty="0"/>
              <a:t>Első világháborúban </a:t>
            </a:r>
            <a:r>
              <a:rPr lang="hu-HU" sz="2000" dirty="0"/>
              <a:t>Bulgária Németország, az Osztrák-Magyar Monarchia és az Oszmán Birodalom oldalán harcolt. A háborúban elszenvedett vereség hatására I. Ferdinánd lemondott a trónról fia, </a:t>
            </a:r>
            <a:r>
              <a:rPr lang="hu-HU" sz="2000" b="1" dirty="0"/>
              <a:t>III. Borisz </a:t>
            </a:r>
            <a:r>
              <a:rPr lang="hu-HU" sz="2000" dirty="0"/>
              <a:t>javára.</a:t>
            </a:r>
            <a:endParaRPr lang="en-US" sz="2000" dirty="0"/>
          </a:p>
        </p:txBody>
      </p:sp>
      <p:pic>
        <p:nvPicPr>
          <p:cNvPr id="6" name="Content Placeholder 5" descr="A person in military uniform with a beard&#10;&#10;AI-generated content may be incorrect.">
            <a:extLst>
              <a:ext uri="{FF2B5EF4-FFF2-40B4-BE49-F238E27FC236}">
                <a16:creationId xmlns="" xmlns:a16="http://schemas.microsoft.com/office/drawing/2014/main" id="{490EC592-F0F5-01FA-4CD9-9C5E3ABE0E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14" y="870765"/>
            <a:ext cx="1600200" cy="2424545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8" name="Content Placeholder 7" descr="A person in a military uniform&#10;&#10;AI-generated content may be incorrect.">
            <a:extLst>
              <a:ext uri="{FF2B5EF4-FFF2-40B4-BE49-F238E27FC236}">
                <a16:creationId xmlns="" xmlns:a16="http://schemas.microsoft.com/office/drawing/2014/main" id="{4264A971-018E-1FE9-E019-14170A346B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5" y="3383225"/>
            <a:ext cx="1676400" cy="2492642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="" xmlns:p14="http://schemas.microsoft.com/office/powerpoint/2010/main" val="1755383287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F6D81C7-B083-478E-82FE-089A8CB72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398EDA2-4889-433D-AC01-5214D79764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099D46A-AF52-46FD-938B-D31189460A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933E919-C473-4F0E-9DBC-CC65FC9E92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FBBF3BDD-5C99-4FDC-BBCB-E711359D93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06B54F2-CD11-4359-A7D6-DA7C76C09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0A99FE-39CC-80F3-BADC-B9BF7FF9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A </a:t>
            </a:r>
            <a:r>
              <a:rPr lang="en-US" dirty="0" err="1">
                <a:solidFill>
                  <a:srgbClr val="262626"/>
                </a:solidFill>
              </a:rPr>
              <a:t>Harmadik</a:t>
            </a:r>
            <a:r>
              <a:rPr lang="en-US" dirty="0">
                <a:solidFill>
                  <a:srgbClr val="262626"/>
                </a:solidFill>
              </a:rPr>
              <a:t> Bolgár </a:t>
            </a:r>
            <a:r>
              <a:rPr lang="en-US" dirty="0" err="1">
                <a:solidFill>
                  <a:srgbClr val="262626"/>
                </a:solidFill>
              </a:rPr>
              <a:t>Cárság</a:t>
            </a:r>
            <a:r>
              <a:rPr lang="en-US" dirty="0">
                <a:solidFill>
                  <a:srgbClr val="262626"/>
                </a:solidFill>
              </a:rPr>
              <a:t> V.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35FCD4D-3E73-400D-D6F3-1CC65DD9E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2" y="2556932"/>
            <a:ext cx="625686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hu-HU" sz="2000" dirty="0">
                <a:solidFill>
                  <a:srgbClr val="262626"/>
                </a:solidFill>
              </a:rPr>
              <a:t>A két világháború közötti időszakban </a:t>
            </a:r>
            <a:r>
              <a:rPr lang="hu-HU" sz="2000" b="1" dirty="0">
                <a:solidFill>
                  <a:srgbClr val="262626"/>
                </a:solidFill>
              </a:rPr>
              <a:t>III. Borisz </a:t>
            </a:r>
            <a:r>
              <a:rPr lang="hu-HU" sz="2000" dirty="0">
                <a:solidFill>
                  <a:srgbClr val="262626"/>
                </a:solidFill>
              </a:rPr>
              <a:t>bolgár cár vezető szerepet játszott az ország politikai életében.</a:t>
            </a:r>
          </a:p>
          <a:p>
            <a:pPr algn="just"/>
            <a:r>
              <a:rPr lang="hu-HU" sz="2000" dirty="0">
                <a:solidFill>
                  <a:srgbClr val="262626"/>
                </a:solidFill>
              </a:rPr>
              <a:t>Erre, többek között, az is utal, hogy az 1930-as években személyi diktatúrát vezetett be, amelynek az volt a lényege, hogy a Parlament csak látszatjelleggel funkcionált.</a:t>
            </a:r>
          </a:p>
          <a:p>
            <a:pPr algn="just"/>
            <a:r>
              <a:rPr lang="hu-HU" sz="2000" dirty="0">
                <a:solidFill>
                  <a:srgbClr val="262626"/>
                </a:solidFill>
              </a:rPr>
              <a:t>1941-ben Bulgária </a:t>
            </a:r>
            <a:r>
              <a:rPr lang="hu-HU" sz="2000" b="1" dirty="0">
                <a:solidFill>
                  <a:srgbClr val="262626"/>
                </a:solidFill>
              </a:rPr>
              <a:t>a háromhatalmi egyezményhez </a:t>
            </a:r>
            <a:r>
              <a:rPr lang="hu-HU" sz="2000" dirty="0">
                <a:solidFill>
                  <a:srgbClr val="262626"/>
                </a:solidFill>
              </a:rPr>
              <a:t>csatlakozott, az 1944. szeptember 9-én pedig, miután az ún. Hazafias Front átvette a hatalmat, a háború végső szakaszában </a:t>
            </a:r>
            <a:r>
              <a:rPr lang="hu-HU" sz="2000" b="1" dirty="0">
                <a:solidFill>
                  <a:srgbClr val="262626"/>
                </a:solidFill>
              </a:rPr>
              <a:t>az antifasiszta koalíció </a:t>
            </a:r>
            <a:r>
              <a:rPr lang="hu-HU" sz="2000" dirty="0">
                <a:solidFill>
                  <a:srgbClr val="262626"/>
                </a:solidFill>
              </a:rPr>
              <a:t>oldalán harcolt.</a:t>
            </a:r>
            <a:endParaRPr lang="en-US" sz="2000" dirty="0">
              <a:solidFill>
                <a:srgbClr val="262626"/>
              </a:solidFill>
            </a:endParaRPr>
          </a:p>
        </p:txBody>
      </p:sp>
      <p:pic>
        <p:nvPicPr>
          <p:cNvPr id="6" name="Content Placeholder 5" descr="A person in a military uniform&#10;&#10;AI-generated content may be incorrect.">
            <a:extLst>
              <a:ext uri="{FF2B5EF4-FFF2-40B4-BE49-F238E27FC236}">
                <a16:creationId xmlns="" xmlns:a16="http://schemas.microsoft.com/office/drawing/2014/main" id="{E581FE5D-1B0D-E201-0E5F-368B67848B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29" y="2701180"/>
            <a:ext cx="1968321" cy="285264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="" xmlns:p14="http://schemas.microsoft.com/office/powerpoint/2010/main" val="595329989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FB5D1BB-0703-437B-BD1E-1D07F8A273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886586B-3F0F-4593-B272-AE75AD0F09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20DEB59-BF94-41B5-8F16-8B10442EE0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9A3BEF6F-FC03-43B1-8D1B-8DA3A360DB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0F49BA32-A501-4C79-9A72-92587AB9EE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83F92AF-2403-4558-B1D7-72130A1E4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CD4344-67A6-668F-4949-347530F4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A Népköztársaság. Bulgária a szocializmus idején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07516BF-C9FB-D66B-1325-63EFE939B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2" y="2556932"/>
            <a:ext cx="6256866" cy="33189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hu-HU" dirty="0"/>
              <a:t>Az új politikai rendszer eltörölte a monarchiát, Bulgáriát népköztársasággá nyilvánították.</a:t>
            </a:r>
          </a:p>
          <a:p>
            <a:pPr algn="just">
              <a:lnSpc>
                <a:spcPct val="150000"/>
              </a:lnSpc>
            </a:pPr>
            <a:r>
              <a:rPr lang="hu-HU" dirty="0"/>
              <a:t>Az országot az 1950-es évektől egészen 1989-ig </a:t>
            </a:r>
            <a:r>
              <a:rPr lang="hu-HU" b="1" dirty="0"/>
              <a:t>Todor Zsivkov </a:t>
            </a:r>
            <a:r>
              <a:rPr lang="hu-HU" dirty="0"/>
              <a:t>irányította.</a:t>
            </a:r>
          </a:p>
          <a:p>
            <a:pPr algn="just">
              <a:lnSpc>
                <a:spcPct val="150000"/>
              </a:lnSpc>
            </a:pPr>
            <a:r>
              <a:rPr lang="hu-HU" dirty="0"/>
              <a:t>Az 1980-as években a gazdaság megoldatlan problémái már társadalmi és politikai jelleget öltöttek.</a:t>
            </a:r>
            <a:endParaRPr lang="en-US" dirty="0"/>
          </a:p>
        </p:txBody>
      </p:sp>
      <p:pic>
        <p:nvPicPr>
          <p:cNvPr id="6" name="Content Placeholder 5" descr="A person in a suit and tie&#10;&#10;AI-generated content may be incorrect.">
            <a:extLst>
              <a:ext uri="{FF2B5EF4-FFF2-40B4-BE49-F238E27FC236}">
                <a16:creationId xmlns="" xmlns:a16="http://schemas.microsoft.com/office/drawing/2014/main" id="{7D1CD891-CB8E-E091-6135-B045A10781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" b="16706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="" xmlns:p14="http://schemas.microsoft.com/office/powerpoint/2010/main" val="1401143675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F6D81C7-B083-478E-82FE-089A8CB72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398EDA2-4889-433D-AC01-5214D79764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099D46A-AF52-46FD-938B-D31189460A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933E919-C473-4F0E-9DBC-CC65FC9E92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FBBF3BDD-5C99-4FDC-BBCB-E711359D93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06B54F2-CD11-4359-A7D6-DA7C76C09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33F0879-3DA0-4CB8-B35E-A0AD4255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24D2183-F388-476E-92A9-D6639D6985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43462E7-1698-4B21-BE89-AEFAC7C2F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70D635-A5AA-299F-CF9D-C1A83559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rgbClr val="262626"/>
                </a:solidFill>
              </a:rPr>
              <a:t>Bulgária napjainkban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C6F0E0-CC98-6A32-C237-3AC7989C4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141" y="2430471"/>
            <a:ext cx="2835464" cy="355203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262626"/>
                </a:solidFill>
              </a:rPr>
              <a:t>1989. </a:t>
            </a:r>
            <a:r>
              <a:rPr lang="en-US" sz="1800" dirty="0" err="1">
                <a:solidFill>
                  <a:srgbClr val="262626"/>
                </a:solidFill>
              </a:rPr>
              <a:t>november</a:t>
            </a:r>
            <a:r>
              <a:rPr lang="en-US" sz="1800" dirty="0">
                <a:solidFill>
                  <a:srgbClr val="262626"/>
                </a:solidFill>
              </a:rPr>
              <a:t> 10-én </a:t>
            </a:r>
            <a:r>
              <a:rPr lang="en-US" sz="1800" dirty="0" err="1">
                <a:solidFill>
                  <a:srgbClr val="262626"/>
                </a:solidFill>
              </a:rPr>
              <a:t>vértelen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dirty="0" err="1">
                <a:solidFill>
                  <a:srgbClr val="262626"/>
                </a:solidFill>
              </a:rPr>
              <a:t>puccsal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dirty="0" err="1">
                <a:solidFill>
                  <a:srgbClr val="262626"/>
                </a:solidFill>
              </a:rPr>
              <a:t>megdöntötték</a:t>
            </a:r>
            <a:r>
              <a:rPr lang="en-US" sz="1800" dirty="0">
                <a:solidFill>
                  <a:srgbClr val="262626"/>
                </a:solidFill>
              </a:rPr>
              <a:t> Zsivkov </a:t>
            </a:r>
            <a:r>
              <a:rPr lang="en-US" sz="1800" dirty="0" err="1">
                <a:solidFill>
                  <a:srgbClr val="262626"/>
                </a:solidFill>
              </a:rPr>
              <a:t>hatalmát</a:t>
            </a:r>
            <a:r>
              <a:rPr lang="en-US" sz="1800" dirty="0">
                <a:solidFill>
                  <a:srgbClr val="262626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262626"/>
                </a:solidFill>
              </a:rPr>
              <a:t>2004-ben </a:t>
            </a:r>
            <a:r>
              <a:rPr lang="en-US" sz="1800" dirty="0" err="1">
                <a:solidFill>
                  <a:srgbClr val="262626"/>
                </a:solidFill>
              </a:rPr>
              <a:t>Bulgária</a:t>
            </a:r>
            <a:r>
              <a:rPr lang="en-US" sz="1800" dirty="0">
                <a:solidFill>
                  <a:srgbClr val="262626"/>
                </a:solidFill>
              </a:rPr>
              <a:t> NATO </a:t>
            </a:r>
            <a:r>
              <a:rPr lang="en-US" sz="1800" dirty="0" err="1">
                <a:solidFill>
                  <a:srgbClr val="262626"/>
                </a:solidFill>
              </a:rPr>
              <a:t>tagja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dirty="0" err="1">
                <a:solidFill>
                  <a:srgbClr val="262626"/>
                </a:solidFill>
              </a:rPr>
              <a:t>lett</a:t>
            </a:r>
            <a:r>
              <a:rPr lang="en-US" sz="1800" dirty="0">
                <a:solidFill>
                  <a:srgbClr val="262626"/>
                </a:solidFill>
              </a:rPr>
              <a:t>, 2007-ben </a:t>
            </a:r>
            <a:r>
              <a:rPr lang="en-US" sz="1800" dirty="0" err="1">
                <a:solidFill>
                  <a:srgbClr val="262626"/>
                </a:solidFill>
              </a:rPr>
              <a:t>pedig</a:t>
            </a:r>
            <a:r>
              <a:rPr lang="en-US" sz="1800" dirty="0">
                <a:solidFill>
                  <a:srgbClr val="262626"/>
                </a:solidFill>
              </a:rPr>
              <a:t> az EU-</a:t>
            </a:r>
            <a:r>
              <a:rPr lang="en-US" sz="1800" dirty="0" err="1">
                <a:solidFill>
                  <a:srgbClr val="262626"/>
                </a:solidFill>
              </a:rPr>
              <a:t>hoz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dirty="0" err="1">
                <a:solidFill>
                  <a:srgbClr val="262626"/>
                </a:solidFill>
              </a:rPr>
              <a:t>csatlakozott</a:t>
            </a:r>
            <a:r>
              <a:rPr lang="en-US" sz="1800" dirty="0">
                <a:solidFill>
                  <a:srgbClr val="262626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262626"/>
                </a:solidFill>
              </a:rPr>
              <a:t>2025. </a:t>
            </a:r>
            <a:r>
              <a:rPr lang="en-US" sz="1800" dirty="0" err="1">
                <a:solidFill>
                  <a:srgbClr val="262626"/>
                </a:solidFill>
              </a:rPr>
              <a:t>január</a:t>
            </a:r>
            <a:r>
              <a:rPr lang="en-US" sz="1800" dirty="0">
                <a:solidFill>
                  <a:srgbClr val="262626"/>
                </a:solidFill>
              </a:rPr>
              <a:t> 1-jétől az </a:t>
            </a:r>
            <a:r>
              <a:rPr lang="en-US" sz="1800" dirty="0" err="1">
                <a:solidFill>
                  <a:srgbClr val="262626"/>
                </a:solidFill>
              </a:rPr>
              <a:t>ország</a:t>
            </a:r>
            <a:r>
              <a:rPr lang="en-US" sz="1800" dirty="0">
                <a:solidFill>
                  <a:srgbClr val="262626"/>
                </a:solidFill>
              </a:rPr>
              <a:t> a </a:t>
            </a:r>
            <a:r>
              <a:rPr lang="en-US" sz="1800" dirty="0" err="1">
                <a:solidFill>
                  <a:srgbClr val="262626"/>
                </a:solidFill>
              </a:rPr>
              <a:t>Schengeni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dirty="0" err="1">
                <a:solidFill>
                  <a:srgbClr val="262626"/>
                </a:solidFill>
              </a:rPr>
              <a:t>övezet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dirty="0" err="1">
                <a:solidFill>
                  <a:srgbClr val="262626"/>
                </a:solidFill>
              </a:rPr>
              <a:t>teljesjogú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>
                <a:solidFill>
                  <a:srgbClr val="262626"/>
                </a:solidFill>
              </a:rPr>
              <a:t>tagja.</a:t>
            </a:r>
            <a:endParaRPr lang="en-US" sz="1800" dirty="0">
              <a:solidFill>
                <a:srgbClr val="262626"/>
              </a:solidFill>
            </a:endParaRPr>
          </a:p>
          <a:p>
            <a:endParaRPr lang="en-US" sz="1800" dirty="0">
              <a:solidFill>
                <a:srgbClr val="262626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6C22FCAC-D7EC-4A52-B153-FF761E2235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map of europe with different colored countries/regions">
            <a:extLst>
              <a:ext uri="{FF2B5EF4-FFF2-40B4-BE49-F238E27FC236}">
                <a16:creationId xmlns="" xmlns:a16="http://schemas.microsoft.com/office/drawing/2014/main" id="{4114C7A6-4AAA-A616-416D-B3B0D3DE8F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56" y="609602"/>
            <a:ext cx="5587749" cy="55877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142466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AE6002-DA75-A0DA-83B1-54989EDA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Vizsgakérdések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6D99B2-BA59-30F8-21D1-0A6BF5EB5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49552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sz="1800" dirty="0"/>
              <a:t>Melyik bolgár város nevéhez köthető a világ legősibb aranykincseként számon tartott leletegyüttes?</a:t>
            </a:r>
          </a:p>
          <a:p>
            <a:pPr algn="just"/>
            <a:r>
              <a:rPr lang="hu-HU" sz="1800" dirty="0"/>
              <a:t>A mai Bulgária területének első, név szerint ismert népesség?</a:t>
            </a:r>
          </a:p>
          <a:p>
            <a:pPr algn="just"/>
            <a:r>
              <a:rPr lang="hu-HU" sz="1800" dirty="0"/>
              <a:t>Mikor (melyik évszázadban) jött létre az ún. Első Bolgár Állam?</a:t>
            </a:r>
          </a:p>
          <a:p>
            <a:pPr algn="just"/>
            <a:r>
              <a:rPr lang="hu-HU" sz="1800" dirty="0"/>
              <a:t>Melyik hatalom vetett véget az Első Bolgár Cárságnak?</a:t>
            </a:r>
          </a:p>
          <a:p>
            <a:pPr algn="just"/>
            <a:r>
              <a:rPr lang="hu-HU" sz="1800" dirty="0"/>
              <a:t>Melyik város volt a Második Bolgár Cárság fővárosa?</a:t>
            </a:r>
          </a:p>
          <a:p>
            <a:pPr algn="just"/>
            <a:r>
              <a:rPr lang="hu-HU" sz="1800" dirty="0"/>
              <a:t>Mikor (melyik évszázadban) került Bulgária oszmán-török fennhatóság alá?</a:t>
            </a:r>
          </a:p>
          <a:p>
            <a:pPr algn="just"/>
            <a:r>
              <a:rPr lang="hu-HU" sz="1800" dirty="0"/>
              <a:t>Mikor (évszám) jött létre a Harmadik Bolgár Állam?</a:t>
            </a:r>
          </a:p>
          <a:p>
            <a:pPr algn="just"/>
            <a:r>
              <a:rPr lang="hu-HU" sz="1800" dirty="0"/>
              <a:t>Ki volt Bulgária uralkodója a két világháború közötti időszakban?</a:t>
            </a:r>
          </a:p>
          <a:p>
            <a:pPr algn="just"/>
            <a:r>
              <a:rPr lang="hu-HU" sz="1800" dirty="0"/>
              <a:t>Ki állt Bulgária élén a szocializmus idején?</a:t>
            </a:r>
          </a:p>
          <a:p>
            <a:pPr algn="just"/>
            <a:r>
              <a:rPr lang="hu-HU" sz="1800" dirty="0"/>
              <a:t>Mikor (évszám) lett Bulgária az EU tagja?</a:t>
            </a: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20184624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="" xmlns:a16="http://schemas.microsoft.com/office/drawing/2014/main" id="{A440FBE6-72B7-43D4-A8EB-FDBC35FE5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647B8492-BC4D-4046-B35A-C38E03494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47264A7B-BD07-443B-B4AE-B7D112274D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8D9B85B4-ACC6-412B-BC6B-2163BCCDFB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17D5E57D-F913-44D3-9AF3-FCDFAE64F7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BCF01E4E-4102-455A-BC41-D5F848B941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CFC580-94E3-D048-8844-E5F871BA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hu-HU" sz="2400"/>
              <a:t>Bulgária elhelyezkedése a Balkán-félszigeten belül</a:t>
            </a:r>
            <a:endParaRPr lang="en-US" sz="2400"/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16652DC1-CA18-4263-AC06-BAB0B05EC7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8">
            <a:extLst>
              <a:ext uri="{FF2B5EF4-FFF2-40B4-BE49-F238E27FC236}">
                <a16:creationId xmlns="" xmlns:a16="http://schemas.microsoft.com/office/drawing/2014/main" id="{C6B58787-C33D-9161-C8A8-0D1101BE7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000" dirty="0"/>
              <a:t>Az ország szomszédai:</a:t>
            </a:r>
          </a:p>
          <a:p>
            <a:pPr marL="0" indent="0" algn="ctr">
              <a:buNone/>
            </a:pPr>
            <a:r>
              <a:rPr lang="hu-HU" sz="2000" dirty="0"/>
              <a:t>északról: </a:t>
            </a:r>
            <a:r>
              <a:rPr lang="hu-HU" sz="2000" b="1" dirty="0"/>
              <a:t>Románia</a:t>
            </a:r>
          </a:p>
          <a:p>
            <a:pPr marL="0" indent="0" algn="ctr">
              <a:buNone/>
            </a:pPr>
            <a:r>
              <a:rPr lang="hu-HU" sz="2000" dirty="0"/>
              <a:t>nyugatról: </a:t>
            </a:r>
            <a:r>
              <a:rPr lang="hu-HU" sz="2000" b="1" dirty="0"/>
              <a:t>Szerbia</a:t>
            </a:r>
            <a:r>
              <a:rPr lang="hu-HU" sz="2000" dirty="0"/>
              <a:t> és </a:t>
            </a:r>
            <a:r>
              <a:rPr lang="hu-HU" sz="2000" b="1" dirty="0"/>
              <a:t>Észak-Macedónia</a:t>
            </a:r>
          </a:p>
          <a:p>
            <a:pPr marL="0" indent="0" algn="ctr">
              <a:buNone/>
            </a:pPr>
            <a:r>
              <a:rPr lang="hu-HU" sz="2000" dirty="0"/>
              <a:t>délről: </a:t>
            </a:r>
            <a:r>
              <a:rPr lang="hu-HU" sz="2000" b="1" dirty="0"/>
              <a:t>Görögország</a:t>
            </a:r>
            <a:r>
              <a:rPr lang="hu-HU" sz="2000" dirty="0"/>
              <a:t> és </a:t>
            </a:r>
            <a:r>
              <a:rPr lang="hu-HU" sz="2000" b="1" dirty="0"/>
              <a:t>Törökország</a:t>
            </a:r>
            <a:r>
              <a:rPr lang="hu-HU" sz="2000" dirty="0"/>
              <a:t>.</a:t>
            </a:r>
          </a:p>
          <a:p>
            <a:pPr marL="0" indent="0" algn="ctr">
              <a:buNone/>
            </a:pPr>
            <a:r>
              <a:rPr lang="hu-HU" sz="2000" dirty="0"/>
              <a:t>Az ország keleti határát a </a:t>
            </a:r>
            <a:r>
              <a:rPr lang="hu-HU" sz="2000" b="1" dirty="0"/>
              <a:t>Fekete-tenger</a:t>
            </a:r>
            <a:r>
              <a:rPr lang="hu-HU" sz="2000" dirty="0"/>
              <a:t> képezi.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F87AE35-E335-6FAB-9905-2C7A8579F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8" r="-1" b="-1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="" xmlns:p14="http://schemas.microsoft.com/office/powerpoint/2010/main" val="77228597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="" xmlns:a16="http://schemas.microsoft.com/office/drawing/2014/main" id="{9F8E5FBC-2F49-3085-638C-56CA9AA20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0" y="772886"/>
            <a:ext cx="9492343" cy="5344885"/>
          </a:xfrm>
        </p:spPr>
      </p:pic>
    </p:spTree>
    <p:extLst>
      <p:ext uri="{BB962C8B-B14F-4D97-AF65-F5344CB8AC3E}">
        <p14:creationId xmlns="" xmlns:p14="http://schemas.microsoft.com/office/powerpoint/2010/main" val="186035833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5905931A-AC91-44D9-B92B-884869B1FE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8A1EEA72-A26B-4B81-AD25-363C15B9AA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4E9957B0-2320-4193-B75C-E67F13E798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3E9227BD-4822-4CB5-803B-7EE5D03D50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84310C4E-BB64-4302-AA1B-A6CF24C848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10961521-1458-435A-A26E-3E9BD28D1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09" name="Rectangle 108">
            <a:extLst>
              <a:ext uri="{FF2B5EF4-FFF2-40B4-BE49-F238E27FC236}">
                <a16:creationId xmlns="" xmlns:a16="http://schemas.microsoft.com/office/drawing/2014/main" id="{16F1A1B1-D72D-4219-AE30-3EDB2FD22E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601FE7BE-30C9-47E1-AA23-7FC5DE0C9D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58256DDC-2B46-4CBD-98CD-4843A1D36C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1" name="Rectangle 110">
              <a:extLst>
                <a:ext uri="{FF2B5EF4-FFF2-40B4-BE49-F238E27FC236}">
                  <a16:creationId xmlns="" xmlns:a16="http://schemas.microsoft.com/office/drawing/2014/main" id="{AB299BC9-AA13-472C-B2CB-8B1A49F1D1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="" xmlns:a16="http://schemas.microsoft.com/office/drawing/2014/main" id="{CCEA125A-C8E0-43E9-A034-878F58FA98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="" xmlns:a16="http://schemas.microsoft.com/office/drawing/2014/main" id="{BC268254-A470-41D9-884E-9DE377E94B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B38035-435A-3312-7396-C837F4BE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667015" cy="13038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hu-HU" dirty="0"/>
              <a:t>A mai Bulgária területe az őskorban</a:t>
            </a:r>
            <a:endParaRPr lang="en-US" dirty="0"/>
          </a:p>
        </p:txBody>
      </p: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1F510FDE-DE95-4B70-9D1C-7214BFCC3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92391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62">
            <a:extLst>
              <a:ext uri="{FF2B5EF4-FFF2-40B4-BE49-F238E27FC236}">
                <a16:creationId xmlns="" xmlns:a16="http://schemas.microsoft.com/office/drawing/2014/main" id="{36B2D037-2D9C-00CC-E931-6040204D7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7385" y="2556932"/>
            <a:ext cx="4673373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800" dirty="0">
                <a:solidFill>
                  <a:srgbClr val="262626"/>
                </a:solidFill>
              </a:rPr>
              <a:t>A mai Bulgária területe az emberi civilizáció egyik bölcsőjének tekinthető.</a:t>
            </a:r>
          </a:p>
          <a:p>
            <a:pPr algn="just">
              <a:lnSpc>
                <a:spcPct val="150000"/>
              </a:lnSpc>
            </a:pPr>
            <a:r>
              <a:rPr lang="hu-HU" sz="1800" dirty="0">
                <a:solidFill>
                  <a:srgbClr val="262626"/>
                </a:solidFill>
              </a:rPr>
              <a:t>A világ legősibb aranykincseként számon tartott </a:t>
            </a:r>
            <a:r>
              <a:rPr lang="hu-HU" sz="1800" b="1" dirty="0">
                <a:solidFill>
                  <a:srgbClr val="262626"/>
                </a:solidFill>
              </a:rPr>
              <a:t>Várnai kőrézkori (kalkolit) nekropolisz </a:t>
            </a:r>
            <a:r>
              <a:rPr lang="hu-HU" sz="1800" dirty="0">
                <a:solidFill>
                  <a:srgbClr val="262626"/>
                </a:solidFill>
              </a:rPr>
              <a:t>a Kr. e. 5. évezredre keltezhető.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https://www.youtube.com/watch?v=EGIO9J2r1pU</a:t>
            </a:r>
            <a:endParaRPr lang="hu-HU" sz="180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800" dirty="0">
              <a:solidFill>
                <a:srgbClr val="262626"/>
              </a:solidFill>
            </a:endParaRPr>
          </a:p>
          <a:p>
            <a:endParaRPr lang="en-US" sz="18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842F0000-D62A-A097-4812-EEB5B6CAD8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91" y="753968"/>
            <a:ext cx="1821969" cy="263100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F30FC0EC-014D-9A9A-497E-46260131D0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47" r="14130"/>
          <a:stretch/>
        </p:blipFill>
        <p:spPr>
          <a:xfrm>
            <a:off x="6351244" y="3522131"/>
            <a:ext cx="2059919" cy="235373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3414ACF7-A5FB-84EC-0DCE-2CFF5098AE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87" b="21908"/>
          <a:stretch/>
        </p:blipFill>
        <p:spPr>
          <a:xfrm>
            <a:off x="8541574" y="1360714"/>
            <a:ext cx="2751809" cy="41039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234798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B49F46-51A1-0BBC-BC88-BD8273EE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mai Bulgária területe az ókorban I.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5537C3-9498-443A-67A9-CF2434718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hu-HU" sz="1800" dirty="0"/>
              <a:t>A legrégebbi, név szerint ismert népesség a mai Bulgária területén a </a:t>
            </a:r>
            <a:r>
              <a:rPr lang="hu-HU" sz="1800" b="1" dirty="0"/>
              <a:t>trákok</a:t>
            </a:r>
            <a:r>
              <a:rPr lang="hu-HU" sz="1800" dirty="0"/>
              <a:t> voltak. A fennmaradt írott források számos trák törzs nevét </a:t>
            </a:r>
            <a:r>
              <a:rPr lang="hu-HU" sz="1800" dirty="0" smtClean="0"/>
              <a:t>megőrizték, </a:t>
            </a:r>
            <a:r>
              <a:rPr lang="hu-HU" sz="1800" dirty="0"/>
              <a:t>a jelentősebbek közé az </a:t>
            </a:r>
            <a:r>
              <a:rPr lang="hu-HU" sz="1800" b="1" i="1" dirty="0"/>
              <a:t>odriszok</a:t>
            </a:r>
            <a:r>
              <a:rPr lang="hu-HU" sz="1800" dirty="0"/>
              <a:t> (Délkelet-Trákia), a </a:t>
            </a:r>
            <a:r>
              <a:rPr lang="hu-HU" sz="1800" b="1" i="1" dirty="0"/>
              <a:t>géták</a:t>
            </a:r>
            <a:r>
              <a:rPr lang="hu-HU" sz="1800" dirty="0"/>
              <a:t> (északkeleten), a </a:t>
            </a:r>
            <a:r>
              <a:rPr lang="hu-HU" sz="1800" b="1" i="1" dirty="0"/>
              <a:t>besszek</a:t>
            </a:r>
            <a:r>
              <a:rPr lang="hu-HU" sz="1800" dirty="0"/>
              <a:t> (a Rodope hegység környéke), a </a:t>
            </a:r>
            <a:r>
              <a:rPr lang="hu-HU" sz="1800" b="1" i="1" dirty="0"/>
              <a:t>triballok</a:t>
            </a:r>
            <a:r>
              <a:rPr lang="hu-HU" sz="1800" dirty="0"/>
              <a:t> (a mai Északnyugat-Bulgária területe) tartoztak.</a:t>
            </a:r>
          </a:p>
          <a:p>
            <a:pPr algn="just">
              <a:lnSpc>
                <a:spcPct val="150000"/>
              </a:lnSpc>
            </a:pPr>
            <a:r>
              <a:rPr lang="hu-HU" sz="1800" dirty="0"/>
              <a:t>A trákok szomszédai és kortársai az </a:t>
            </a:r>
            <a:r>
              <a:rPr lang="hu-HU" sz="1800" b="1" dirty="0"/>
              <a:t>ókori görögök </a:t>
            </a:r>
            <a:r>
              <a:rPr lang="hu-HU" sz="1800" dirty="0"/>
              <a:t>voltak, akik az ún. görög kolonizáció </a:t>
            </a:r>
            <a:r>
              <a:rPr lang="hu-HU" sz="1800" dirty="0" smtClean="0"/>
              <a:t>során több </a:t>
            </a:r>
            <a:r>
              <a:rPr lang="hu-HU" sz="1800" dirty="0"/>
              <a:t>kolóniát hoztak létre a mai Bulgária területén, ott is elsősorban a Fekete-tenger partján. Közöttük külön említést </a:t>
            </a:r>
            <a:r>
              <a:rPr lang="hu-HU" sz="1800" dirty="0" smtClean="0"/>
              <a:t>érdemelnek </a:t>
            </a:r>
            <a:r>
              <a:rPr lang="hu-HU" sz="1800" b="1" i="1" dirty="0"/>
              <a:t>Dionysopolis</a:t>
            </a:r>
            <a:r>
              <a:rPr lang="hu-HU" sz="1800" dirty="0"/>
              <a:t> (a mai Balcsik), </a:t>
            </a:r>
            <a:r>
              <a:rPr lang="hu-HU" sz="1800" b="1" i="1" dirty="0"/>
              <a:t>Odessos</a:t>
            </a:r>
            <a:r>
              <a:rPr lang="hu-HU" sz="1800" dirty="0"/>
              <a:t> (a mai Várna), </a:t>
            </a:r>
            <a:r>
              <a:rPr lang="hu-HU" sz="1800" b="1" i="1" dirty="0"/>
              <a:t>Messembria</a:t>
            </a:r>
            <a:r>
              <a:rPr lang="hu-HU" sz="1800" dirty="0"/>
              <a:t> (a mai Nesszebar), </a:t>
            </a:r>
            <a:r>
              <a:rPr lang="hu-HU" sz="1800" b="1" i="1" dirty="0"/>
              <a:t>Anchialo</a:t>
            </a:r>
            <a:r>
              <a:rPr lang="hu-HU" sz="1800" dirty="0"/>
              <a:t> (a mai Pomorie), </a:t>
            </a:r>
            <a:r>
              <a:rPr lang="hu-HU" sz="1800" b="1" i="1" dirty="0"/>
              <a:t>Apollonia</a:t>
            </a:r>
            <a:r>
              <a:rPr lang="hu-HU" sz="1800" dirty="0"/>
              <a:t> (a mai </a:t>
            </a:r>
            <a:r>
              <a:rPr lang="hu-HU" sz="1800" dirty="0" err="1"/>
              <a:t>Szozopol</a:t>
            </a:r>
            <a:r>
              <a:rPr lang="hu-HU" sz="1800" smtClean="0"/>
              <a:t>) városok, </a:t>
            </a:r>
            <a:r>
              <a:rPr lang="hu-HU" sz="1800" dirty="0"/>
              <a:t>amelyek a görög-trák politikai, kereskedelmi és kulturális kapcsolatokban elsőrangú szerepet játszottak.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>
                <a:hlinkClick r:id="rId2"/>
              </a:rPr>
              <a:t>https://www.youtube.com/watch?v=MJFx7R4IgLY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28998491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7E61F402-3445-458A-9A2B-D28FD28839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673C096-95AE-4644-B76C-1DF1B667DC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77A91835-418B-4867-87D7-1376A57F3F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65B511A1-E0EC-49FE-8068-9DA29CD00E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A61BC5F-ADA4-4DBA-9C6B-E17E0B82EC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1CE6F7D2-ACED-47D2-BEFD-FB26F75374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D8BF26-026D-FBDD-A7DE-B90E9E594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hu-HU" sz="2800" dirty="0">
                <a:solidFill>
                  <a:srgbClr val="262626"/>
                </a:solidFill>
              </a:rPr>
              <a:t>A mai Bulgária területe az ókorban II.</a:t>
            </a:r>
            <a:endParaRPr lang="en-US" sz="2800" dirty="0">
              <a:solidFill>
                <a:srgbClr val="262626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BE880E9-2B86-4CDB-B5B7-308745CDD1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8">
            <a:extLst>
              <a:ext uri="{FF2B5EF4-FFF2-40B4-BE49-F238E27FC236}">
                <a16:creationId xmlns="" xmlns:a16="http://schemas.microsoft.com/office/drawing/2014/main" id="{E6D43B68-79F2-4660-162C-BAE289DD0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hu-HU" sz="1600" i="1" dirty="0">
                <a:solidFill>
                  <a:srgbClr val="262626"/>
                </a:solidFill>
              </a:rPr>
              <a:t>„A világ legnagyobb népe az indiai után a thrák. Ha egységre lépnének és egyetlen uralkodót választanának, azt hiszem, senki nem győzné le őket, s nem lenne hatalmasabb nép náluk. Minthogy azonban ezt sem elképzelni, sem megvalósítani nem tudják, gyengék. Ahány vidék, annyi nevű thrák törzs, amelyek különben egyforma szokások szerint élnek...”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1900" dirty="0">
                <a:solidFill>
                  <a:srgbClr val="262626"/>
                </a:solidFill>
              </a:rPr>
              <a:t>Hérodotosz, A görög-perzsa háború</a:t>
            </a:r>
            <a:endParaRPr lang="en-US" sz="1900" dirty="0">
              <a:solidFill>
                <a:srgbClr val="262626"/>
              </a:solidFill>
            </a:endParaRPr>
          </a:p>
        </p:txBody>
      </p:sp>
      <p:pic>
        <p:nvPicPr>
          <p:cNvPr id="5" name="Content Placeholder 4" descr="A map of the ancient world&#10;&#10;AI-generated content may be incorrect.">
            <a:extLst>
              <a:ext uri="{FF2B5EF4-FFF2-40B4-BE49-F238E27FC236}">
                <a16:creationId xmlns="" xmlns:a16="http://schemas.microsoft.com/office/drawing/2014/main" id="{EBD50BC2-E1A0-769B-1734-1D56C4A00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0" y="827314"/>
            <a:ext cx="5333127" cy="5279571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="" xmlns:p14="http://schemas.microsoft.com/office/powerpoint/2010/main" val="193344301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7AA85B-626D-5233-4446-C3AA7FF3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400" dirty="0">
                <a:solidFill>
                  <a:srgbClr val="262626"/>
                </a:solidFill>
              </a:rPr>
              <a:t>A mai Bulgária területe az ókorban III.</a:t>
            </a:r>
            <a:br>
              <a:rPr lang="hu-HU" sz="4400" dirty="0">
                <a:solidFill>
                  <a:srgbClr val="262626"/>
                </a:solidFill>
              </a:rPr>
            </a:br>
            <a:r>
              <a:rPr lang="hu-HU" sz="4400" dirty="0">
                <a:solidFill>
                  <a:srgbClr val="262626"/>
                </a:solidFill>
              </a:rPr>
              <a:t>A rómaiak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EE526F-16DA-C752-2B0A-AE53490AE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hu-HU" sz="1600" dirty="0"/>
              <a:t>A Kr. e. 2. században a Balkán-félsziget, s azon belül a mai Bulgária területe a </a:t>
            </a:r>
            <a:r>
              <a:rPr lang="hu-HU" sz="1600" b="1" dirty="0"/>
              <a:t>Római Köztársaság </a:t>
            </a:r>
            <a:r>
              <a:rPr lang="hu-HU" sz="1600" dirty="0"/>
              <a:t>hódító politikájának célpontjává vált.</a:t>
            </a:r>
          </a:p>
          <a:p>
            <a:pPr algn="just">
              <a:lnSpc>
                <a:spcPct val="150000"/>
              </a:lnSpc>
            </a:pPr>
            <a:r>
              <a:rPr lang="hu-HU" sz="1600" dirty="0"/>
              <a:t>A rómaiak a Duna menti trák területeket </a:t>
            </a:r>
            <a:r>
              <a:rPr lang="hu-HU" sz="1600" b="1" i="1" dirty="0"/>
              <a:t>Moesia</a:t>
            </a:r>
            <a:r>
              <a:rPr lang="hu-HU" sz="1600" dirty="0"/>
              <a:t> néven csatolták az államukhoz, a Kr. u. 45-ben pedig a trák Odriszi Királyság felszámolása után véglegesen uralmuk alá hajtották Trákiát.</a:t>
            </a:r>
          </a:p>
          <a:p>
            <a:pPr algn="just">
              <a:lnSpc>
                <a:spcPct val="150000"/>
              </a:lnSpc>
            </a:pPr>
            <a:r>
              <a:rPr lang="hu-HU" sz="1600" dirty="0"/>
              <a:t>A Kr. u. 2. századra </a:t>
            </a:r>
            <a:r>
              <a:rPr lang="hu-HU" sz="1600" b="1" i="1" dirty="0"/>
              <a:t>Moesia</a:t>
            </a:r>
            <a:r>
              <a:rPr lang="hu-HU" sz="1600" dirty="0"/>
              <a:t> és </a:t>
            </a:r>
            <a:r>
              <a:rPr lang="hu-HU" sz="1600" b="1" i="1" dirty="0"/>
              <a:t>Thracia</a:t>
            </a:r>
            <a:r>
              <a:rPr lang="hu-HU" sz="1600" dirty="0"/>
              <a:t> a Római Birodalom virágzó tartományai lettek – erre, többek között, az is utal, hogy számos új város jött létre: </a:t>
            </a:r>
            <a:r>
              <a:rPr lang="hu-HU" sz="1600" b="1" i="1" dirty="0"/>
              <a:t>Durostorum</a:t>
            </a:r>
            <a:r>
              <a:rPr lang="hu-HU" sz="1600" dirty="0"/>
              <a:t> (Szilisztra), </a:t>
            </a:r>
            <a:r>
              <a:rPr lang="hu-HU" sz="1600" b="1" i="1" dirty="0"/>
              <a:t>Bononia</a:t>
            </a:r>
            <a:r>
              <a:rPr lang="hu-HU" sz="1600" dirty="0"/>
              <a:t> (Vidin), </a:t>
            </a:r>
            <a:r>
              <a:rPr lang="hu-HU" sz="1600" b="1" i="1" dirty="0"/>
              <a:t>Serdica</a:t>
            </a:r>
            <a:r>
              <a:rPr lang="hu-HU" sz="1600" dirty="0"/>
              <a:t> (Szófia), </a:t>
            </a:r>
            <a:r>
              <a:rPr lang="hu-HU" sz="1600" b="1" i="1" dirty="0"/>
              <a:t>Augusta Traiana </a:t>
            </a:r>
            <a:r>
              <a:rPr lang="hu-HU" sz="1600" dirty="0"/>
              <a:t>(Sztara Zagora), stb.</a:t>
            </a:r>
          </a:p>
          <a:p>
            <a:pPr algn="just">
              <a:lnSpc>
                <a:spcPct val="150000"/>
              </a:lnSpc>
            </a:pPr>
            <a:r>
              <a:rPr lang="hu-HU" sz="1600" dirty="0">
                <a:hlinkClick r:id="rId2"/>
              </a:rPr>
              <a:t>https://www.youtube.com/watch?v=DlNdlfGexhk</a:t>
            </a:r>
            <a:r>
              <a:rPr lang="hu-HU" sz="16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hu-HU" sz="1600" dirty="0"/>
              <a:t>A Római Birodalom felosztása után (395-ben) a későbbi Bulgária területe a </a:t>
            </a:r>
            <a:r>
              <a:rPr lang="hu-HU" sz="1600" b="1" dirty="0"/>
              <a:t>Kelet-Római (Bizánci) Birodalom </a:t>
            </a:r>
            <a:r>
              <a:rPr lang="hu-HU" sz="1600" dirty="0"/>
              <a:t>része lett.</a:t>
            </a:r>
          </a:p>
          <a:p>
            <a:pPr algn="just">
              <a:lnSpc>
                <a:spcPct val="15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67076236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2E16AF-B0B5-5DD4-D82A-C9F46782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/>
              <a:t>Bulgária területe a Római Birodalmon belül</a:t>
            </a: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B8269DB4-E7E0-EEF6-06F2-5AEA51ED8B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74" y="2560638"/>
            <a:ext cx="4509451" cy="3309937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D7308C4C-C028-3D73-EDA5-9B2B3E5AF8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4" y="2732313"/>
            <a:ext cx="4954361" cy="3138261"/>
          </a:xfrm>
        </p:spPr>
      </p:pic>
    </p:spTree>
    <p:extLst>
      <p:ext uri="{BB962C8B-B14F-4D97-AF65-F5344CB8AC3E}">
        <p14:creationId xmlns="" xmlns:p14="http://schemas.microsoft.com/office/powerpoint/2010/main" val="3609740834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618</TotalTime>
  <Words>1508</Words>
  <Application>Microsoft Office PowerPoint</Application>
  <PresentationFormat>Egyéni</PresentationFormat>
  <Paragraphs>103</Paragraphs>
  <Slides>25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6" baseType="lpstr">
      <vt:lpstr>Organic</vt:lpstr>
      <vt:lpstr>Bulgária történelme</vt:lpstr>
      <vt:lpstr>A mai Bulgária</vt:lpstr>
      <vt:lpstr>Bulgária elhelyezkedése a Balkán-félszigeten belül</vt:lpstr>
      <vt:lpstr>4. dia</vt:lpstr>
      <vt:lpstr>A mai Bulgária területe az őskorban</vt:lpstr>
      <vt:lpstr>A mai Bulgária területe az ókorban I.</vt:lpstr>
      <vt:lpstr>A mai Bulgária területe az ókorban II.</vt:lpstr>
      <vt:lpstr>A mai Bulgária területe az ókorban III. A rómaiak</vt:lpstr>
      <vt:lpstr>Bulgária területe a Római Birodalmon belül</vt:lpstr>
      <vt:lpstr>A középkori Bulgária születése</vt:lpstr>
      <vt:lpstr>Az Első Bolgár Cárság I.</vt:lpstr>
      <vt:lpstr>Az Első Bolgár Cárság II.</vt:lpstr>
      <vt:lpstr>Az Első Bolgár Cárság III.</vt:lpstr>
      <vt:lpstr>A Második Bolgár Cárság I.</vt:lpstr>
      <vt:lpstr>A Második Bolgár Cárság II.</vt:lpstr>
      <vt:lpstr>A Második Bolgár Cárság II.</vt:lpstr>
      <vt:lpstr>Bulgária oszmán uralom alatt</vt:lpstr>
      <vt:lpstr>A Harmadik Bolgár Cárság I.</vt:lpstr>
      <vt:lpstr>A Harmadik Bolgár Cárság II.</vt:lpstr>
      <vt:lpstr>A Harmadik Bolgár Cárság III.</vt:lpstr>
      <vt:lpstr>A Harmadik Bolgár Cárság IV.</vt:lpstr>
      <vt:lpstr>A Harmadik Bolgár Cárság V.</vt:lpstr>
      <vt:lpstr>A Népköztársaság. Bulgária a szocializmus idején</vt:lpstr>
      <vt:lpstr>Bulgária napjainkban</vt:lpstr>
      <vt:lpstr>Vizsgakérdések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Bulgária történelme</dc:title>
  <dc:creator>Georgi Velev</dc:creator>
  <cp:lastModifiedBy>Mimi</cp:lastModifiedBy>
  <cp:revision>129</cp:revision>
  <dcterms:created xsi:type="dcterms:W3CDTF">2025-04-24T07:51:01Z</dcterms:created>
  <dcterms:modified xsi:type="dcterms:W3CDTF">2025-05-07T11:58:45Z</dcterms:modified>
</cp:coreProperties>
</file>